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1" r:id="rId5"/>
    <p:sldId id="260" r:id="rId6"/>
    <p:sldId id="259" r:id="rId7"/>
    <p:sldId id="262" r:id="rId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2ABEA5-1F7C-4B3F-9969-68A3744A8922}" type="datetimeFigureOut">
              <a:rPr lang="pt-BR" smtClean="0"/>
              <a:t>20/06/2012</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6472BA-0D7F-4275-815D-AC7C327FBF8E}" type="slidenum">
              <a:rPr lang="pt-BR" smtClean="0"/>
              <a:t>‹nº›</a:t>
            </a:fld>
            <a:endParaRPr lang="pt-BR"/>
          </a:p>
        </p:txBody>
      </p:sp>
    </p:spTree>
    <p:extLst>
      <p:ext uri="{BB962C8B-B14F-4D97-AF65-F5344CB8AC3E}">
        <p14:creationId xmlns:p14="http://schemas.microsoft.com/office/powerpoint/2010/main" val="1913414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2029825" y="685800"/>
            <a:ext cx="2805545" cy="3429000"/>
          </a:xfrm>
        </p:spPr>
      </p:sp>
      <p:sp>
        <p:nvSpPr>
          <p:cNvPr id="3" name="Espaço Reservado para Anotações 2"/>
          <p:cNvSpPr>
            <a:spLocks noGrp="1"/>
          </p:cNvSpPr>
          <p:nvPr>
            <p:ph type="body" idx="1"/>
          </p:nvPr>
        </p:nvSpPr>
        <p:spPr/>
        <p:txBody>
          <a:bodyPr>
            <a:normAutofit/>
          </a:bodyPr>
          <a:lstStyle/>
          <a:p>
            <a:endParaRPr lang="en-US"/>
          </a:p>
        </p:txBody>
      </p:sp>
      <p:sp>
        <p:nvSpPr>
          <p:cNvPr id="4" name="Espaço Reservado para Número de Slide 3"/>
          <p:cNvSpPr>
            <a:spLocks noGrp="1"/>
          </p:cNvSpPr>
          <p:nvPr>
            <p:ph type="sldNum" sz="quarter" idx="10"/>
          </p:nvPr>
        </p:nvSpPr>
        <p:spPr/>
        <p:txBody>
          <a:bodyPr/>
          <a:lstStyle/>
          <a:p>
            <a:pPr>
              <a:defRPr/>
            </a:pPr>
            <a:fld id="{72D06C87-6CC5-4C4D-B7AE-9F5102DF4379}" type="slidenum">
              <a:rPr lang="pt-BR" smtClean="0"/>
              <a:pPr>
                <a:defRPr/>
              </a:pPr>
              <a:t>2</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2026228" y="685800"/>
            <a:ext cx="2805545" cy="3429000"/>
          </a:xfrm>
        </p:spPr>
      </p:sp>
      <p:sp>
        <p:nvSpPr>
          <p:cNvPr id="3" name="Espaço Reservado para Anotações 2"/>
          <p:cNvSpPr>
            <a:spLocks noGrp="1"/>
          </p:cNvSpPr>
          <p:nvPr>
            <p:ph type="body" idx="1"/>
          </p:nvPr>
        </p:nvSpPr>
        <p:spPr/>
        <p:txBody>
          <a:bodyPr>
            <a:normAutofit/>
          </a:bodyPr>
          <a:lstStyle/>
          <a:p>
            <a:endParaRPr lang="en-US" dirty="0"/>
          </a:p>
        </p:txBody>
      </p:sp>
      <p:sp>
        <p:nvSpPr>
          <p:cNvPr id="4" name="Espaço Reservado para Número de Slide 3"/>
          <p:cNvSpPr>
            <a:spLocks noGrp="1"/>
          </p:cNvSpPr>
          <p:nvPr>
            <p:ph type="sldNum" sz="quarter" idx="10"/>
          </p:nvPr>
        </p:nvSpPr>
        <p:spPr/>
        <p:txBody>
          <a:bodyPr/>
          <a:lstStyle/>
          <a:p>
            <a:pPr>
              <a:defRPr/>
            </a:pPr>
            <a:fld id="{B49A2F20-9F09-4253-A391-37C812B585AA}" type="slidenum">
              <a:rPr lang="pt-BR" smtClean="0">
                <a:solidFill>
                  <a:prstClr val="black"/>
                </a:solidFill>
              </a:rPr>
              <a:pPr>
                <a:defRPr/>
              </a:pPr>
              <a:t>5</a:t>
            </a:fld>
            <a:endParaRPr lang="pt-BR">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2026228" y="685800"/>
            <a:ext cx="2805545" cy="3429000"/>
          </a:xfrm>
        </p:spPr>
      </p:sp>
      <p:sp>
        <p:nvSpPr>
          <p:cNvPr id="3" name="Espaço Reservado para Anotações 2"/>
          <p:cNvSpPr>
            <a:spLocks noGrp="1"/>
          </p:cNvSpPr>
          <p:nvPr>
            <p:ph type="body" idx="1"/>
          </p:nvPr>
        </p:nvSpPr>
        <p:spPr/>
        <p:txBody>
          <a:bodyPr>
            <a:normAutofit/>
          </a:bodyPr>
          <a:lstStyle/>
          <a:p>
            <a:endParaRPr lang="en-US" dirty="0"/>
          </a:p>
        </p:txBody>
      </p:sp>
      <p:sp>
        <p:nvSpPr>
          <p:cNvPr id="4" name="Espaço Reservado para Número de Slide 3"/>
          <p:cNvSpPr>
            <a:spLocks noGrp="1"/>
          </p:cNvSpPr>
          <p:nvPr>
            <p:ph type="sldNum" sz="quarter" idx="10"/>
          </p:nvPr>
        </p:nvSpPr>
        <p:spPr/>
        <p:txBody>
          <a:bodyPr/>
          <a:lstStyle/>
          <a:p>
            <a:pPr>
              <a:defRPr/>
            </a:pPr>
            <a:fld id="{B49A2F20-9F09-4253-A391-37C812B585AA}" type="slidenum">
              <a:rPr lang="pt-BR" smtClean="0">
                <a:solidFill>
                  <a:prstClr val="black"/>
                </a:solidFill>
              </a:rPr>
              <a:pPr>
                <a:defRPr/>
              </a:pPr>
              <a:t>6</a:t>
            </a:fld>
            <a:endParaRPr lang="pt-B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2029825" y="685800"/>
            <a:ext cx="2805545" cy="3429000"/>
          </a:xfrm>
        </p:spPr>
      </p:sp>
      <p:sp>
        <p:nvSpPr>
          <p:cNvPr id="3" name="Espaço Reservado para Anotações 2"/>
          <p:cNvSpPr>
            <a:spLocks noGrp="1"/>
          </p:cNvSpPr>
          <p:nvPr>
            <p:ph type="body" idx="1"/>
          </p:nvPr>
        </p:nvSpPr>
        <p:spPr/>
        <p:txBody>
          <a:bodyPr>
            <a:normAutofit/>
          </a:bodyPr>
          <a:lstStyle/>
          <a:p>
            <a:endParaRPr lang="en-US"/>
          </a:p>
        </p:txBody>
      </p:sp>
      <p:sp>
        <p:nvSpPr>
          <p:cNvPr id="4" name="Espaço Reservado para Número de Slide 3"/>
          <p:cNvSpPr>
            <a:spLocks noGrp="1"/>
          </p:cNvSpPr>
          <p:nvPr>
            <p:ph type="sldNum" sz="quarter" idx="10"/>
          </p:nvPr>
        </p:nvSpPr>
        <p:spPr/>
        <p:txBody>
          <a:bodyPr/>
          <a:lstStyle/>
          <a:p>
            <a:fld id="{F853F801-6C04-4780-B857-C0FF4F0CC4D1}"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1192FF0B-BF9D-4C1C-A94A-D42B4A4DC0EE}" type="datetimeFigureOut">
              <a:rPr lang="pt-BR" smtClean="0"/>
              <a:t>20/06/2012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EF00BC-3332-43D2-8FFD-52A071FB22FC}" type="slidenum">
              <a:rPr lang="pt-BR" smtClean="0"/>
              <a:t>‹nº›</a:t>
            </a:fld>
            <a:endParaRPr lang="pt-BR"/>
          </a:p>
        </p:txBody>
      </p:sp>
    </p:spTree>
    <p:extLst>
      <p:ext uri="{BB962C8B-B14F-4D97-AF65-F5344CB8AC3E}">
        <p14:creationId xmlns:p14="http://schemas.microsoft.com/office/powerpoint/2010/main" val="192680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192FF0B-BF9D-4C1C-A94A-D42B4A4DC0EE}" type="datetimeFigureOut">
              <a:rPr lang="pt-BR" smtClean="0"/>
              <a:t>20/06/2012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EF00BC-3332-43D2-8FFD-52A071FB22FC}" type="slidenum">
              <a:rPr lang="pt-BR" smtClean="0"/>
              <a:t>‹nº›</a:t>
            </a:fld>
            <a:endParaRPr lang="pt-BR"/>
          </a:p>
        </p:txBody>
      </p:sp>
    </p:spTree>
    <p:extLst>
      <p:ext uri="{BB962C8B-B14F-4D97-AF65-F5344CB8AC3E}">
        <p14:creationId xmlns:p14="http://schemas.microsoft.com/office/powerpoint/2010/main" val="104370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192FF0B-BF9D-4C1C-A94A-D42B4A4DC0EE}" type="datetimeFigureOut">
              <a:rPr lang="pt-BR" smtClean="0"/>
              <a:t>20/06/2012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EF00BC-3332-43D2-8FFD-52A071FB22FC}" type="slidenum">
              <a:rPr lang="pt-BR" smtClean="0"/>
              <a:t>‹nº›</a:t>
            </a:fld>
            <a:endParaRPr lang="pt-BR"/>
          </a:p>
        </p:txBody>
      </p:sp>
    </p:spTree>
    <p:extLst>
      <p:ext uri="{BB962C8B-B14F-4D97-AF65-F5344CB8AC3E}">
        <p14:creationId xmlns:p14="http://schemas.microsoft.com/office/powerpoint/2010/main" val="283845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192FF0B-BF9D-4C1C-A94A-D42B4A4DC0EE}" type="datetimeFigureOut">
              <a:rPr lang="pt-BR" smtClean="0"/>
              <a:t>20/06/2012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EF00BC-3332-43D2-8FFD-52A071FB22FC}" type="slidenum">
              <a:rPr lang="pt-BR" smtClean="0"/>
              <a:t>‹nº›</a:t>
            </a:fld>
            <a:endParaRPr lang="pt-BR"/>
          </a:p>
        </p:txBody>
      </p:sp>
    </p:spTree>
    <p:extLst>
      <p:ext uri="{BB962C8B-B14F-4D97-AF65-F5344CB8AC3E}">
        <p14:creationId xmlns:p14="http://schemas.microsoft.com/office/powerpoint/2010/main" val="197098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1192FF0B-BF9D-4C1C-A94A-D42B4A4DC0EE}" type="datetimeFigureOut">
              <a:rPr lang="pt-BR" smtClean="0"/>
              <a:t>20/06/2012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EF00BC-3332-43D2-8FFD-52A071FB22FC}" type="slidenum">
              <a:rPr lang="pt-BR" smtClean="0"/>
              <a:t>‹nº›</a:t>
            </a:fld>
            <a:endParaRPr lang="pt-BR"/>
          </a:p>
        </p:txBody>
      </p:sp>
    </p:spTree>
    <p:extLst>
      <p:ext uri="{BB962C8B-B14F-4D97-AF65-F5344CB8AC3E}">
        <p14:creationId xmlns:p14="http://schemas.microsoft.com/office/powerpoint/2010/main" val="4026560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192FF0B-BF9D-4C1C-A94A-D42B4A4DC0EE}" type="datetimeFigureOut">
              <a:rPr lang="pt-BR" smtClean="0"/>
              <a:t>20/06/2012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2EF00BC-3332-43D2-8FFD-52A071FB22FC}" type="slidenum">
              <a:rPr lang="pt-BR" smtClean="0"/>
              <a:t>‹nº›</a:t>
            </a:fld>
            <a:endParaRPr lang="pt-BR"/>
          </a:p>
        </p:txBody>
      </p:sp>
    </p:spTree>
    <p:extLst>
      <p:ext uri="{BB962C8B-B14F-4D97-AF65-F5344CB8AC3E}">
        <p14:creationId xmlns:p14="http://schemas.microsoft.com/office/powerpoint/2010/main" val="1942754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192FF0B-BF9D-4C1C-A94A-D42B4A4DC0EE}" type="datetimeFigureOut">
              <a:rPr lang="pt-BR" smtClean="0"/>
              <a:t>20/06/2012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2EF00BC-3332-43D2-8FFD-52A071FB22FC}" type="slidenum">
              <a:rPr lang="pt-BR" smtClean="0"/>
              <a:t>‹nº›</a:t>
            </a:fld>
            <a:endParaRPr lang="pt-BR"/>
          </a:p>
        </p:txBody>
      </p:sp>
    </p:spTree>
    <p:extLst>
      <p:ext uri="{BB962C8B-B14F-4D97-AF65-F5344CB8AC3E}">
        <p14:creationId xmlns:p14="http://schemas.microsoft.com/office/powerpoint/2010/main" val="1757932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192FF0B-BF9D-4C1C-A94A-D42B4A4DC0EE}" type="datetimeFigureOut">
              <a:rPr lang="pt-BR" smtClean="0"/>
              <a:t>20/06/2012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2EF00BC-3332-43D2-8FFD-52A071FB22FC}" type="slidenum">
              <a:rPr lang="pt-BR" smtClean="0"/>
              <a:t>‹nº›</a:t>
            </a:fld>
            <a:endParaRPr lang="pt-BR"/>
          </a:p>
        </p:txBody>
      </p:sp>
    </p:spTree>
    <p:extLst>
      <p:ext uri="{BB962C8B-B14F-4D97-AF65-F5344CB8AC3E}">
        <p14:creationId xmlns:p14="http://schemas.microsoft.com/office/powerpoint/2010/main" val="235838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192FF0B-BF9D-4C1C-A94A-D42B4A4DC0EE}" type="datetimeFigureOut">
              <a:rPr lang="pt-BR" smtClean="0"/>
              <a:t>20/06/2012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2EF00BC-3332-43D2-8FFD-52A071FB22FC}" type="slidenum">
              <a:rPr lang="pt-BR" smtClean="0"/>
              <a:t>‹nº›</a:t>
            </a:fld>
            <a:endParaRPr lang="pt-BR"/>
          </a:p>
        </p:txBody>
      </p:sp>
    </p:spTree>
    <p:extLst>
      <p:ext uri="{BB962C8B-B14F-4D97-AF65-F5344CB8AC3E}">
        <p14:creationId xmlns:p14="http://schemas.microsoft.com/office/powerpoint/2010/main" val="4385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192FF0B-BF9D-4C1C-A94A-D42B4A4DC0EE}" type="datetimeFigureOut">
              <a:rPr lang="pt-BR" smtClean="0"/>
              <a:t>20/06/2012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2EF00BC-3332-43D2-8FFD-52A071FB22FC}" type="slidenum">
              <a:rPr lang="pt-BR" smtClean="0"/>
              <a:t>‹nº›</a:t>
            </a:fld>
            <a:endParaRPr lang="pt-BR"/>
          </a:p>
        </p:txBody>
      </p:sp>
    </p:spTree>
    <p:extLst>
      <p:ext uri="{BB962C8B-B14F-4D97-AF65-F5344CB8AC3E}">
        <p14:creationId xmlns:p14="http://schemas.microsoft.com/office/powerpoint/2010/main" val="2401111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192FF0B-BF9D-4C1C-A94A-D42B4A4DC0EE}" type="datetimeFigureOut">
              <a:rPr lang="pt-BR" smtClean="0"/>
              <a:t>20/06/2012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2EF00BC-3332-43D2-8FFD-52A071FB22FC}" type="slidenum">
              <a:rPr lang="pt-BR" smtClean="0"/>
              <a:t>‹nº›</a:t>
            </a:fld>
            <a:endParaRPr lang="pt-BR"/>
          </a:p>
        </p:txBody>
      </p:sp>
    </p:spTree>
    <p:extLst>
      <p:ext uri="{BB962C8B-B14F-4D97-AF65-F5344CB8AC3E}">
        <p14:creationId xmlns:p14="http://schemas.microsoft.com/office/powerpoint/2010/main" val="1786311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2FF0B-BF9D-4C1C-A94A-D42B4A4DC0EE}" type="datetimeFigureOut">
              <a:rPr lang="pt-BR" smtClean="0"/>
              <a:t>20/06/2012</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EF00BC-3332-43D2-8FFD-52A071FB22FC}" type="slidenum">
              <a:rPr lang="pt-BR" smtClean="0"/>
              <a:t>‹nº›</a:t>
            </a:fld>
            <a:endParaRPr lang="pt-BR"/>
          </a:p>
        </p:txBody>
      </p:sp>
    </p:spTree>
    <p:extLst>
      <p:ext uri="{BB962C8B-B14F-4D97-AF65-F5344CB8AC3E}">
        <p14:creationId xmlns:p14="http://schemas.microsoft.com/office/powerpoint/2010/main" val="510431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2130425"/>
            <a:ext cx="8458200" cy="1470025"/>
          </a:xfrm>
        </p:spPr>
        <p:txBody>
          <a:bodyPr>
            <a:normAutofit fontScale="90000"/>
          </a:bodyPr>
          <a:lstStyle/>
          <a:p>
            <a:pPr algn="l"/>
            <a:r>
              <a:rPr lang="en-US" b="1" dirty="0" smtClean="0"/>
              <a:t>                     SEGUE ABAIXO:</a:t>
            </a:r>
            <a:br>
              <a:rPr lang="en-US" b="1" dirty="0" smtClean="0"/>
            </a:br>
            <a:r>
              <a:rPr lang="en-US" b="1" dirty="0" smtClean="0"/>
              <a:t/>
            </a:r>
            <a:br>
              <a:rPr lang="en-US" b="1" dirty="0" smtClean="0"/>
            </a:br>
            <a:r>
              <a:rPr lang="en-US" b="1" dirty="0" smtClean="0"/>
              <a:t>- </a:t>
            </a:r>
            <a:r>
              <a:rPr lang="en-US" b="1" dirty="0" err="1" smtClean="0"/>
              <a:t>Modelo</a:t>
            </a:r>
            <a:r>
              <a:rPr lang="en-US" b="1" dirty="0" smtClean="0"/>
              <a:t> de e-mail Matador</a:t>
            </a:r>
            <a:br>
              <a:rPr lang="en-US" b="1" dirty="0" smtClean="0"/>
            </a:br>
            <a:r>
              <a:rPr lang="en-US" b="1" dirty="0" smtClean="0"/>
              <a:t/>
            </a:r>
            <a:br>
              <a:rPr lang="en-US" b="1" dirty="0" smtClean="0"/>
            </a:br>
            <a:r>
              <a:rPr lang="en-US" b="1" dirty="0" smtClean="0"/>
              <a:t>- </a:t>
            </a:r>
            <a:r>
              <a:rPr lang="en-US" b="1" dirty="0" err="1" smtClean="0"/>
              <a:t>Modelos</a:t>
            </a:r>
            <a:r>
              <a:rPr lang="en-US" b="1" dirty="0" smtClean="0"/>
              <a:t> de </a:t>
            </a:r>
            <a:r>
              <a:rPr lang="en-US" b="1" dirty="0" err="1" smtClean="0"/>
              <a:t>assinaturas</a:t>
            </a:r>
            <a:r>
              <a:rPr lang="en-US" b="1" dirty="0" smtClean="0"/>
              <a:t> de e-mails</a:t>
            </a:r>
            <a:br>
              <a:rPr lang="en-US" b="1" dirty="0" smtClean="0"/>
            </a:br>
            <a:r>
              <a:rPr lang="en-US" b="1" dirty="0" smtClean="0"/>
              <a:t/>
            </a:r>
            <a:br>
              <a:rPr lang="en-US" b="1" dirty="0" smtClean="0"/>
            </a:br>
            <a:r>
              <a:rPr lang="en-US" b="1" dirty="0" smtClean="0"/>
              <a:t>- </a:t>
            </a:r>
            <a:r>
              <a:rPr lang="en-US" b="1" dirty="0" err="1" smtClean="0"/>
              <a:t>Modelos</a:t>
            </a:r>
            <a:r>
              <a:rPr lang="en-US" b="1" dirty="0" smtClean="0"/>
              <a:t> de </a:t>
            </a:r>
            <a:r>
              <a:rPr lang="en-US" b="1" dirty="0" err="1" smtClean="0"/>
              <a:t>cartas</a:t>
            </a:r>
            <a:r>
              <a:rPr lang="en-US" b="1" dirty="0" smtClean="0"/>
              <a:t> </a:t>
            </a:r>
            <a:r>
              <a:rPr lang="en-US" b="1" dirty="0" err="1" smtClean="0"/>
              <a:t>para</a:t>
            </a:r>
            <a:r>
              <a:rPr lang="en-US" b="1" dirty="0" smtClean="0"/>
              <a:t> </a:t>
            </a:r>
            <a:r>
              <a:rPr lang="en-US" b="1" dirty="0" err="1" smtClean="0"/>
              <a:t>recuperar</a:t>
            </a:r>
            <a:r>
              <a:rPr lang="en-US" b="1" dirty="0" smtClean="0"/>
              <a:t>      </a:t>
            </a:r>
            <a:r>
              <a:rPr lang="en-US" b="1" dirty="0" err="1" smtClean="0"/>
              <a:t>clientes</a:t>
            </a:r>
            <a:r>
              <a:rPr lang="en-US" b="1" dirty="0" smtClean="0"/>
              <a:t> </a:t>
            </a:r>
            <a:r>
              <a:rPr lang="en-US" b="1" dirty="0" err="1" smtClean="0"/>
              <a:t>perdidos</a:t>
            </a:r>
            <a:r>
              <a:rPr lang="en-US" b="1" dirty="0" smtClean="0"/>
              <a:t/>
            </a:r>
            <a:br>
              <a:rPr lang="en-US" b="1" dirty="0" smtClean="0"/>
            </a:br>
            <a:r>
              <a:rPr lang="en-US" b="1" dirty="0"/>
              <a:t/>
            </a:r>
            <a:br>
              <a:rPr lang="en-US" b="1" dirty="0"/>
            </a:br>
            <a:r>
              <a:rPr lang="en-US" b="1" dirty="0" smtClean="0"/>
              <a:t>- </a:t>
            </a:r>
            <a:r>
              <a:rPr lang="en-US" b="1" dirty="0" err="1" smtClean="0"/>
              <a:t>Modelo</a:t>
            </a:r>
            <a:r>
              <a:rPr lang="en-US" b="1" dirty="0" smtClean="0"/>
              <a:t> </a:t>
            </a:r>
            <a:r>
              <a:rPr lang="en-US" b="1" dirty="0" err="1" smtClean="0"/>
              <a:t>para</a:t>
            </a:r>
            <a:r>
              <a:rPr lang="en-US" b="1" dirty="0" smtClean="0"/>
              <a:t> </a:t>
            </a:r>
            <a:r>
              <a:rPr lang="en-US" b="1" dirty="0" err="1" smtClean="0"/>
              <a:t>agendar</a:t>
            </a:r>
            <a:r>
              <a:rPr lang="en-US" b="1" dirty="0" smtClean="0"/>
              <a:t> </a:t>
            </a:r>
            <a:r>
              <a:rPr lang="en-US" b="1" dirty="0" err="1" smtClean="0"/>
              <a:t>visitas</a:t>
            </a:r>
            <a:endParaRPr lang="pt-BR" b="1" dirty="0"/>
          </a:p>
        </p:txBody>
      </p:sp>
    </p:spTree>
    <p:extLst>
      <p:ext uri="{BB962C8B-B14F-4D97-AF65-F5344CB8AC3E}">
        <p14:creationId xmlns:p14="http://schemas.microsoft.com/office/powerpoint/2010/main" val="2122962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5655" name="Picture 7" descr="logo Como vender por telefone"/>
          <p:cNvPicPr>
            <a:picLocks noChangeAspect="1" noChangeArrowheads="1"/>
          </p:cNvPicPr>
          <p:nvPr/>
        </p:nvPicPr>
        <p:blipFill>
          <a:blip r:embed="rId3" cstate="print"/>
          <a:srcRect/>
          <a:stretch>
            <a:fillRect/>
          </a:stretch>
        </p:blipFill>
        <p:spPr bwMode="auto">
          <a:xfrm>
            <a:off x="0" y="5858072"/>
            <a:ext cx="1333500" cy="1000125"/>
          </a:xfrm>
          <a:prstGeom prst="rect">
            <a:avLst/>
          </a:prstGeom>
          <a:noFill/>
          <a:ln w="9525">
            <a:noFill/>
            <a:miter lim="800000"/>
            <a:headEnd/>
            <a:tailEnd/>
          </a:ln>
        </p:spPr>
      </p:pic>
      <p:pic>
        <p:nvPicPr>
          <p:cNvPr id="787457" name="Picture 1"/>
          <p:cNvPicPr>
            <a:picLocks noChangeAspect="1" noChangeArrowheads="1"/>
          </p:cNvPicPr>
          <p:nvPr/>
        </p:nvPicPr>
        <p:blipFill>
          <a:blip r:embed="rId4" cstate="print"/>
          <a:srcRect/>
          <a:stretch>
            <a:fillRect/>
          </a:stretch>
        </p:blipFill>
        <p:spPr bwMode="auto">
          <a:xfrm>
            <a:off x="0" y="-1452281"/>
            <a:ext cx="9144000" cy="8310282"/>
          </a:xfrm>
          <a:prstGeom prst="rect">
            <a:avLst/>
          </a:prstGeom>
          <a:noFill/>
          <a:ln w="9525">
            <a:noFill/>
            <a:miter lim="800000"/>
            <a:headEnd/>
            <a:tailEnd/>
          </a:ln>
        </p:spPr>
      </p:pic>
      <p:pic>
        <p:nvPicPr>
          <p:cNvPr id="787459" name="Picture 3" descr="http://www.marcenariasj.com/escritorio/escritorio_7_grd.jpg"/>
          <p:cNvPicPr>
            <a:picLocks noChangeAspect="1" noChangeArrowheads="1"/>
          </p:cNvPicPr>
          <p:nvPr/>
        </p:nvPicPr>
        <p:blipFill>
          <a:blip r:embed="rId5" cstate="print"/>
          <a:srcRect/>
          <a:stretch>
            <a:fillRect/>
          </a:stretch>
        </p:blipFill>
        <p:spPr bwMode="auto">
          <a:xfrm>
            <a:off x="6926275" y="2521735"/>
            <a:ext cx="1646747" cy="1340184"/>
          </a:xfrm>
          <a:prstGeom prst="rect">
            <a:avLst/>
          </a:prstGeom>
          <a:noFill/>
        </p:spPr>
      </p:pic>
    </p:spTree>
    <p:extLst>
      <p:ext uri="{BB962C8B-B14F-4D97-AF65-F5344CB8AC3E}">
        <p14:creationId xmlns:p14="http://schemas.microsoft.com/office/powerpoint/2010/main" val="3894257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4771" name="Picture 3" descr="C:\Users\Silvana\Desktop\JULIANA-RIBEIRO.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 y="5456634"/>
            <a:ext cx="9143999"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2903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84771"/>
                                        </p:tgtEl>
                                        <p:attrNameLst>
                                          <p:attrName>style.visibility</p:attrName>
                                        </p:attrNameLst>
                                      </p:cBhvr>
                                      <p:to>
                                        <p:strVal val="visible"/>
                                      </p:to>
                                    </p:set>
                                    <p:anim calcmode="lin" valueType="num">
                                      <p:cBhvr additive="base">
                                        <p:cTn id="7" dur="500" fill="hold"/>
                                        <p:tgtEl>
                                          <p:spTgt spid="1184771"/>
                                        </p:tgtEl>
                                        <p:attrNameLst>
                                          <p:attrName>ppt_x</p:attrName>
                                        </p:attrNameLst>
                                      </p:cBhvr>
                                      <p:tavLst>
                                        <p:tav tm="0">
                                          <p:val>
                                            <p:strVal val="#ppt_x"/>
                                          </p:val>
                                        </p:tav>
                                        <p:tav tm="100000">
                                          <p:val>
                                            <p:strVal val="#ppt_x"/>
                                          </p:val>
                                        </p:tav>
                                      </p:tavLst>
                                    </p:anim>
                                    <p:anim calcmode="lin" valueType="num">
                                      <p:cBhvr additive="base">
                                        <p:cTn id="8" dur="500" fill="hold"/>
                                        <p:tgtEl>
                                          <p:spTgt spid="11847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68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1" y="5433392"/>
            <a:ext cx="912202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6522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6594" name="Rectangle 2"/>
          <p:cNvSpPr>
            <a:spLocks noChangeArrowheads="1"/>
          </p:cNvSpPr>
          <p:nvPr/>
        </p:nvSpPr>
        <p:spPr bwMode="auto">
          <a:xfrm>
            <a:off x="4486746"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solidFill>
                <a:srgbClr val="000000"/>
              </a:solidFill>
              <a:latin typeface="Arial" pitchFamily="34" charset="0"/>
              <a:cs typeface="+mn-cs"/>
            </a:endParaRPr>
          </a:p>
        </p:txBody>
      </p:sp>
      <p:pic>
        <p:nvPicPr>
          <p:cNvPr id="2286593" name="Picture 1" descr="Logo Cesar Frazão"/>
          <p:cNvPicPr>
            <a:picLocks noChangeAspect="1" noChangeArrowheads="1"/>
          </p:cNvPicPr>
          <p:nvPr/>
        </p:nvPicPr>
        <p:blipFill>
          <a:blip r:embed="rId3" cstate="print"/>
          <a:srcRect/>
          <a:stretch>
            <a:fillRect/>
          </a:stretch>
        </p:blipFill>
        <p:spPr bwMode="auto">
          <a:xfrm>
            <a:off x="6539332" y="97093"/>
            <a:ext cx="2552700" cy="561975"/>
          </a:xfrm>
          <a:prstGeom prst="rect">
            <a:avLst/>
          </a:prstGeom>
          <a:noFill/>
        </p:spPr>
      </p:pic>
      <p:sp>
        <p:nvSpPr>
          <p:cNvPr id="2425857" name="Rectangle 1"/>
          <p:cNvSpPr>
            <a:spLocks noChangeArrowheads="1"/>
          </p:cNvSpPr>
          <p:nvPr/>
        </p:nvSpPr>
        <p:spPr bwMode="auto">
          <a:xfrm>
            <a:off x="0" y="61162"/>
            <a:ext cx="9144000" cy="6832640"/>
          </a:xfrm>
          <a:prstGeom prst="rect">
            <a:avLst/>
          </a:prstGeom>
          <a:noFill/>
          <a:ln w="9525">
            <a:noFill/>
            <a:miter lim="800000"/>
            <a:headEnd/>
            <a:tailEnd/>
          </a:ln>
          <a:effectLst/>
        </p:spPr>
        <p:txBody>
          <a:bodyPr vert="horz" wrap="square" lIns="593538" tIns="45720" rIns="593538" bIns="45720" numCol="1" anchor="ctr" anchorCtr="0" compatLnSpc="1">
            <a:prstTxWarp prst="textNoShape">
              <a:avLst/>
            </a:prstTxWarp>
            <a:spAutoFit/>
          </a:bodyPr>
          <a:lstStyle/>
          <a:p>
            <a:pPr indent="457200" algn="l"/>
            <a:r>
              <a:rPr lang="pt-BR" sz="2400" i="1" dirty="0" smtClean="0">
                <a:solidFill>
                  <a:srgbClr val="000000"/>
                </a:solidFill>
                <a:latin typeface="Arial" pitchFamily="34" charset="0"/>
                <a:ea typeface="Calibri" pitchFamily="34" charset="0"/>
                <a:cs typeface="Times New Roman" pitchFamily="18" charset="0"/>
              </a:rPr>
              <a:t>MODELO DE CARTA 1</a:t>
            </a:r>
          </a:p>
          <a:p>
            <a:pPr indent="457200" algn="l"/>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Gostaria de me apresentar como responsável por sua conta e queria ter a oportunidade de encontrá-lo em breve para discutir como poderíamos trazer sua empresa de volta como nosso cliente, melhorando o serviço que oferecemos.</a:t>
            </a:r>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Primeiro, deixe-me atualizá-lo em relação ao que está acontecendo na empresa. Concluímos uma fase de atualizações e melhorias nas instalações e processos e hoje podemos atendê-lo com maior rapidez e eficácia.. Além disso nosso pessoal passou por um bom programa de treinamento e sobre atendimento a clientes, de modo que esperamos que você perceba a diferença caso nos procure outra vez.</a:t>
            </a:r>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	Mas o que realmente importa agora, é analisarmos suas necessidades e descobrirmos porque vocês pararam de trabalhar conosco. Foi por causa da entrega? Política de descontos?, Dificuldade na comunicação conosco?</a:t>
            </a:r>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Se tiver algo que queria discutir, este é o momento ideal. Estarei pessoalmente assumindo a responsabilidade pela sua empresa, assim terei a certeza que tudo caminhará conforme combinamos.</a:t>
            </a:r>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Nossa postura de trabalho é “o serviço em primeiro lugar”. Nós realmente gostaríamos de trazer sua empresa de volta, então esperamos que nos permita fazer uma tentativa ou, ainda melhor, experimentar nosso serviço mais uma vez. Acreditamos que notará a diferença rapidamente.</a:t>
            </a:r>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Entrarei em contato em breve para marcarmos uma reunião</a:t>
            </a:r>
            <a:endParaRPr lang="pt-BR" sz="1800" b="0" dirty="0" smtClean="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671847952"/>
      </p:ext>
    </p:extLst>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6594" name="Rectangle 2"/>
          <p:cNvSpPr>
            <a:spLocks noChangeArrowheads="1"/>
          </p:cNvSpPr>
          <p:nvPr/>
        </p:nvSpPr>
        <p:spPr bwMode="auto">
          <a:xfrm>
            <a:off x="4486746"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solidFill>
                <a:srgbClr val="000000"/>
              </a:solidFill>
              <a:latin typeface="Arial" pitchFamily="34" charset="0"/>
              <a:cs typeface="+mn-cs"/>
            </a:endParaRPr>
          </a:p>
        </p:txBody>
      </p:sp>
      <p:pic>
        <p:nvPicPr>
          <p:cNvPr id="2286593" name="Picture 1" descr="Logo Cesar Frazão"/>
          <p:cNvPicPr>
            <a:picLocks noChangeAspect="1" noChangeArrowheads="1"/>
          </p:cNvPicPr>
          <p:nvPr/>
        </p:nvPicPr>
        <p:blipFill>
          <a:blip r:embed="rId3" cstate="print"/>
          <a:srcRect/>
          <a:stretch>
            <a:fillRect/>
          </a:stretch>
        </p:blipFill>
        <p:spPr bwMode="auto">
          <a:xfrm>
            <a:off x="6539332" y="97093"/>
            <a:ext cx="2552700" cy="561975"/>
          </a:xfrm>
          <a:prstGeom prst="rect">
            <a:avLst/>
          </a:prstGeom>
          <a:noFill/>
        </p:spPr>
      </p:pic>
      <p:sp>
        <p:nvSpPr>
          <p:cNvPr id="2425858" name="Rectangle 2"/>
          <p:cNvSpPr>
            <a:spLocks noChangeArrowheads="1"/>
          </p:cNvSpPr>
          <p:nvPr/>
        </p:nvSpPr>
        <p:spPr bwMode="auto">
          <a:xfrm>
            <a:off x="0" y="241224"/>
            <a:ext cx="9144000" cy="6555641"/>
          </a:xfrm>
          <a:prstGeom prst="rect">
            <a:avLst/>
          </a:prstGeom>
          <a:noFill/>
          <a:ln w="9525">
            <a:noFill/>
            <a:miter lim="800000"/>
            <a:headEnd/>
            <a:tailEnd/>
          </a:ln>
          <a:effectLst/>
        </p:spPr>
        <p:txBody>
          <a:bodyPr vert="horz" wrap="square" lIns="593538" tIns="45720" rIns="593538" bIns="45720" numCol="1" anchor="ctr" anchorCtr="0" compatLnSpc="1">
            <a:prstTxWarp prst="textNoShape">
              <a:avLst/>
            </a:prstTxWarp>
            <a:spAutoFit/>
          </a:bodyPr>
          <a:lstStyle/>
          <a:p>
            <a:pPr indent="457200" algn="l"/>
            <a:r>
              <a:rPr lang="pt-BR" sz="2400" i="1" dirty="0" smtClean="0">
                <a:solidFill>
                  <a:srgbClr val="000000"/>
                </a:solidFill>
                <a:latin typeface="Arial" pitchFamily="34" charset="0"/>
                <a:ea typeface="Calibri" pitchFamily="34" charset="0"/>
                <a:cs typeface="Times New Roman" pitchFamily="18" charset="0"/>
              </a:rPr>
              <a:t>MODELO DE CARTA 2</a:t>
            </a:r>
            <a:endParaRPr lang="en-US" sz="24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Fiquei muito preocupado em saber que sua empresa não deseja mais comprar de nós. Por favor peço desculpas pelo atraso e demora em entrar em contato.</a:t>
            </a:r>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Como sabe temos trabalhado juntos a </a:t>
            </a:r>
            <a:r>
              <a:rPr lang="pt-BR" sz="1800" b="0" dirty="0" err="1" smtClean="0">
                <a:solidFill>
                  <a:srgbClr val="000000"/>
                </a:solidFill>
                <a:latin typeface="Arial" pitchFamily="34" charset="0"/>
                <a:ea typeface="Calibri" pitchFamily="34" charset="0"/>
                <a:cs typeface="Times New Roman" pitchFamily="18" charset="0"/>
              </a:rPr>
              <a:t>X.</a:t>
            </a:r>
            <a:r>
              <a:rPr lang="pt-BR" sz="1800" b="0" dirty="0" smtClean="0">
                <a:solidFill>
                  <a:srgbClr val="000000"/>
                </a:solidFill>
                <a:latin typeface="Arial" pitchFamily="34" charset="0"/>
                <a:ea typeface="Calibri" pitchFamily="34" charset="0"/>
                <a:cs typeface="Times New Roman" pitchFamily="18" charset="0"/>
              </a:rPr>
              <a:t>...anos e sinto que tínhamos um relacionamento de trabalho bom. Pretendíamos proporcionar o melhor atendimento possível a sua empresa e não fiquei sabendo de nenhum problema sério conosco.</a:t>
            </a:r>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Foi então, com extrema surpresa que soube que sua empresa mudou de fornecedor sem nenhuma razão aparente. Estamos sempre dispostos a discutir qualquer aspecto que possa afetar nosso relacionamento- preço – entrega – instalações – prazos – qualidade, etc. Mas neste caso não tivemos oportunidade para isso.</a:t>
            </a:r>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Nós valorizamos o antigo relacionamento de trabalho com sua empresa e gostaríamos de ter uma nova oportunidade para discutir a situação com você.</a:t>
            </a:r>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Entrarei em contato dentro de alguns dias para agendar uma agradável reunião.</a:t>
            </a:r>
          </a:p>
          <a:p>
            <a:pPr indent="457200" algn="l" eaLnBrk="0" hangingPunct="0"/>
            <a:endParaRPr lang="pt-BR" sz="1800" b="0" dirty="0" smtClean="0">
              <a:solidFill>
                <a:srgbClr val="000000"/>
              </a:solidFill>
              <a:latin typeface="Arial" pitchFamily="34" charset="0"/>
              <a:ea typeface="Calibri" pitchFamily="34" charset="0"/>
              <a:cs typeface="Times New Roman" pitchFamily="18" charset="0"/>
            </a:endParaRPr>
          </a:p>
          <a:p>
            <a:pPr indent="457200" algn="l" eaLnBrk="0" hangingPunct="0"/>
            <a:endParaRPr lang="pt-BR" sz="1800" b="0" dirty="0" smtClean="0">
              <a:solidFill>
                <a:srgbClr val="000000"/>
              </a:solidFill>
              <a:latin typeface="Arial" pitchFamily="34" charset="0"/>
              <a:ea typeface="Calibri" pitchFamily="34" charset="0"/>
              <a:cs typeface="Times New Roman" pitchFamily="18"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 </a:t>
            </a:r>
            <a:endParaRPr lang="en-US" sz="1800" b="0" dirty="0" smtClean="0">
              <a:solidFill>
                <a:srgbClr val="000000"/>
              </a:solidFill>
              <a:latin typeface="Arial" pitchFamily="34" charset="0"/>
              <a:cs typeface="Arial" pitchFamily="34" charset="0"/>
            </a:endParaRPr>
          </a:p>
          <a:p>
            <a:pPr indent="457200" algn="l" eaLnBrk="0" hangingPunct="0"/>
            <a:r>
              <a:rPr lang="pt-BR" sz="1800" dirty="0" smtClean="0">
                <a:solidFill>
                  <a:srgbClr val="000000"/>
                </a:solidFill>
                <a:latin typeface="Arial" pitchFamily="34" charset="0"/>
                <a:ea typeface="Calibri" pitchFamily="34" charset="0"/>
                <a:cs typeface="Times New Roman" pitchFamily="18" charset="0"/>
              </a:rPr>
              <a:t>Bibliografia consultada:</a:t>
            </a:r>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Texto adaptado do livro: 30 minutos para redigir cartas de vendas</a:t>
            </a:r>
            <a:endParaRPr lang="en-US" sz="1800" b="0" dirty="0" smtClean="0">
              <a:solidFill>
                <a:srgbClr val="000000"/>
              </a:solidFill>
              <a:latin typeface="Arial" pitchFamily="34" charset="0"/>
              <a:cs typeface="Arial" pitchFamily="34" charset="0"/>
            </a:endParaRPr>
          </a:p>
          <a:p>
            <a:pPr indent="457200" algn="l" eaLnBrk="0" hangingPunct="0"/>
            <a:r>
              <a:rPr lang="pt-BR" sz="1800" b="0" dirty="0" smtClean="0">
                <a:solidFill>
                  <a:srgbClr val="000000"/>
                </a:solidFill>
                <a:latin typeface="Arial" pitchFamily="34" charset="0"/>
                <a:ea typeface="Calibri" pitchFamily="34" charset="0"/>
                <a:cs typeface="Times New Roman" pitchFamily="18" charset="0"/>
              </a:rPr>
              <a:t>Autor Ian </a:t>
            </a:r>
            <a:r>
              <a:rPr lang="pt-BR" sz="1800" b="0" dirty="0" err="1" smtClean="0">
                <a:solidFill>
                  <a:srgbClr val="000000"/>
                </a:solidFill>
                <a:latin typeface="Arial" pitchFamily="34" charset="0"/>
                <a:ea typeface="Calibri" pitchFamily="34" charset="0"/>
                <a:cs typeface="Times New Roman" pitchFamily="18" charset="0"/>
              </a:rPr>
              <a:t>Linton</a:t>
            </a:r>
            <a:r>
              <a:rPr lang="pt-BR" sz="1800" b="0" dirty="0" smtClean="0">
                <a:solidFill>
                  <a:srgbClr val="000000"/>
                </a:solidFill>
                <a:latin typeface="Arial" pitchFamily="34" charset="0"/>
                <a:ea typeface="Calibri" pitchFamily="34" charset="0"/>
                <a:cs typeface="Times New Roman" pitchFamily="18" charset="0"/>
              </a:rPr>
              <a:t>   Editora: Clio</a:t>
            </a:r>
            <a:endParaRPr lang="pt-BR" sz="1800" b="0" dirty="0" smtClean="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212123560"/>
      </p:ext>
    </p:extLst>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pt-BR" dirty="0"/>
          </a:p>
        </p:txBody>
      </p:sp>
      <p:sp>
        <p:nvSpPr>
          <p:cNvPr id="3" name="Subtítulo 2"/>
          <p:cNvSpPr>
            <a:spLocks noGrp="1"/>
          </p:cNvSpPr>
          <p:nvPr>
            <p:ph type="subTitle" idx="1"/>
          </p:nvPr>
        </p:nvSpPr>
        <p:spPr/>
        <p:txBody>
          <a:bodyPr/>
          <a:lstStyle/>
          <a:p>
            <a:endParaRPr lang="pt-BR"/>
          </a:p>
        </p:txBody>
      </p:sp>
      <p:pic>
        <p:nvPicPr>
          <p:cNvPr id="1026" name="Picture 2"/>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Tree>
    <p:extLst>
      <p:ext uri="{BB962C8B-B14F-4D97-AF65-F5344CB8AC3E}">
        <p14:creationId xmlns:p14="http://schemas.microsoft.com/office/powerpoint/2010/main" val="3971542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296</Words>
  <Application>Microsoft Office PowerPoint</Application>
  <PresentationFormat>Apresentação na tela (4:3)</PresentationFormat>
  <Paragraphs>25</Paragraphs>
  <Slides>7</Slides>
  <Notes>4</Notes>
  <HiddenSlides>0</HiddenSlides>
  <MMClips>0</MMClips>
  <ScaleCrop>false</ScaleCrop>
  <HeadingPairs>
    <vt:vector size="4" baseType="variant">
      <vt:variant>
        <vt:lpstr>Tema</vt:lpstr>
      </vt:variant>
      <vt:variant>
        <vt:i4>1</vt:i4>
      </vt:variant>
      <vt:variant>
        <vt:lpstr>Títulos de slides</vt:lpstr>
      </vt:variant>
      <vt:variant>
        <vt:i4>7</vt:i4>
      </vt:variant>
    </vt:vector>
  </HeadingPairs>
  <TitlesOfParts>
    <vt:vector size="8" baseType="lpstr">
      <vt:lpstr>Tema do Office</vt:lpstr>
      <vt:lpstr>                     SEGUE ABAIXO:  - Modelo de e-mail Matador  - Modelos de assinaturas de e-mails  - Modelos de cartas para recuperar      clientes perdidos  - Modelo para agendar visitas</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SEGUE ABAIXO:  - Modelo de e-mail Matador  - Modelos de assinaturas de e-mails  - Modelos de cartas para recuperar      clientes perdidos</dc:title>
  <dc:creator>Silvana</dc:creator>
  <cp:lastModifiedBy>Silvana</cp:lastModifiedBy>
  <cp:revision>2</cp:revision>
  <dcterms:created xsi:type="dcterms:W3CDTF">2012-06-20T13:36:53Z</dcterms:created>
  <dcterms:modified xsi:type="dcterms:W3CDTF">2012-06-20T14:01:25Z</dcterms:modified>
</cp:coreProperties>
</file>